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1"/>
  </p:handoutMasterIdLst>
  <p:sldIdLst>
    <p:sldId id="256" r:id="rId2"/>
    <p:sldId id="257" r:id="rId3"/>
    <p:sldId id="279" r:id="rId4"/>
    <p:sldId id="258" r:id="rId5"/>
    <p:sldId id="280" r:id="rId6"/>
    <p:sldId id="278" r:id="rId7"/>
    <p:sldId id="260" r:id="rId8"/>
    <p:sldId id="267" r:id="rId9"/>
    <p:sldId id="283" r:id="rId10"/>
    <p:sldId id="270" r:id="rId11"/>
    <p:sldId id="284" r:id="rId12"/>
    <p:sldId id="285" r:id="rId13"/>
    <p:sldId id="286" r:id="rId14"/>
    <p:sldId id="287" r:id="rId15"/>
    <p:sldId id="288" r:id="rId16"/>
    <p:sldId id="293" r:id="rId17"/>
    <p:sldId id="319" r:id="rId18"/>
    <p:sldId id="291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71" r:id="rId46"/>
    <p:sldId id="274" r:id="rId47"/>
    <p:sldId id="277" r:id="rId48"/>
    <p:sldId id="281" r:id="rId49"/>
    <p:sldId id="282" r:id="rId50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  <a:srgbClr val="CC0066"/>
    <a:srgbClr val="003366"/>
    <a:srgbClr val="FFFFFF"/>
    <a:srgbClr val="CCCC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576" autoAdjust="0"/>
    <p:restoredTop sz="90909" autoAdjust="0"/>
  </p:normalViewPr>
  <p:slideViewPr>
    <p:cSldViewPr>
      <p:cViewPr varScale="1">
        <p:scale>
          <a:sx n="70" d="100"/>
          <a:sy n="70" d="100"/>
        </p:scale>
        <p:origin x="-8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4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F89635-2178-439D-B8DF-29F51CB3EB1C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roup 325"/>
          <p:cNvGrpSpPr>
            <a:grpSpLocks/>
          </p:cNvGrpSpPr>
          <p:nvPr/>
        </p:nvGrpSpPr>
        <p:grpSpPr bwMode="auto">
          <a:xfrm>
            <a:off x="0" y="68263"/>
            <a:ext cx="8678863" cy="6713537"/>
            <a:chOff x="0" y="43"/>
            <a:chExt cx="5467" cy="4229"/>
          </a:xfrm>
        </p:grpSpPr>
        <p:sp>
          <p:nvSpPr>
            <p:cNvPr id="3289" name="Rectangle 217"/>
            <p:cNvSpPr>
              <a:spLocks noChangeArrowheads="1"/>
            </p:cNvSpPr>
            <p:nvPr userDrawn="1"/>
          </p:nvSpPr>
          <p:spPr bwMode="auto">
            <a:xfrm>
              <a:off x="692" y="494"/>
              <a:ext cx="4775" cy="9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6" name="Group 324"/>
            <p:cNvGrpSpPr>
              <a:grpSpLocks/>
            </p:cNvGrpSpPr>
            <p:nvPr userDrawn="1"/>
          </p:nvGrpSpPr>
          <p:grpSpPr bwMode="auto">
            <a:xfrm>
              <a:off x="0" y="43"/>
              <a:ext cx="624" cy="4229"/>
              <a:chOff x="0" y="43"/>
              <a:chExt cx="624" cy="4229"/>
            </a:xfrm>
          </p:grpSpPr>
          <p:sp>
            <p:nvSpPr>
              <p:cNvPr id="3296" name="Line 224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7" name="Line 225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8" name="Line 226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9" name="Line 227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0" name="Line 228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1" name="Line 229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2" name="Line 230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3" name="Line 231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4" name="Line 232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5" name="Line 233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6" name="Line 234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7" name="Line 235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8" name="Line 236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9" name="Line 237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0" name="Line 238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1" name="Line 239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2" name="Line 240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3" name="Line 241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4" name="Line 242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5" name="Line 243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6" name="Line 244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7" name="Line 245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8" name="Line 246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9" name="Line 247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0" name="Line 248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1" name="Line 249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2" name="Line 250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3" name="Line 251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4" name="Line 252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5" name="Line 253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6" name="Line 254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7" name="Line 255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8" name="Line 256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9" name="Line 257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0" name="Line 258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1" name="Line 259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2" name="Line 260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3" name="Line 261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4" name="Line 262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5" name="Line 263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6" name="Line 264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7" name="Line 265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8" name="Line 266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9" name="Line 267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0" name="Line 268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1" name="Line 269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2" name="Line 270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3" name="Line 271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4" name="Line 272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5" name="Line 273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6" name="Line 274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7" name="Line 275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8" name="Line 276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9" name="Line 277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0" name="Line 278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1" name="Line 279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2" name="Line 280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3" name="Line 281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4" name="Line 282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5" name="Line 283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6" name="Line 284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7" name="Line 285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8" name="Line 286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9" name="Line 287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0" name="Line 288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1" name="Line 289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2" name="Line 290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3" name="Line 291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4" name="Line 292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5" name="Line 293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6" name="Line 294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7" name="Line 295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8" name="Line 296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" name="Line 297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0" name="Line 298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1" name="Line 299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2" name="Line 300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3" name="Line 301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4" name="Line 302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5" name="Line 303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6" name="Line 304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7" name="Line 305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8" name="Line 306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9" name="Line 307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" name="Line 308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1" name="Line 309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2" name="Line 310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3" name="Line 311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4" name="Line 312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5" name="Line 313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6" name="Line 314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7" name="Line 315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8" name="Line 316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624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9" name="Line 317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" name="Line 318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1" name="Line 319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2" name="Line 320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3" name="Line 321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624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177" name="Rectangle 105"/>
          <p:cNvSpPr>
            <a:spLocks noGrp="1" noChangeArrowheads="1"/>
          </p:cNvSpPr>
          <p:nvPr>
            <p:ph type="dt" sz="half" idx="2"/>
          </p:nvPr>
        </p:nvSpPr>
        <p:spPr>
          <a:xfrm>
            <a:off x="1387475" y="6357938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178" name="Rectangle 106"/>
          <p:cNvSpPr>
            <a:spLocks noGrp="1" noChangeArrowheads="1"/>
          </p:cNvSpPr>
          <p:nvPr>
            <p:ph type="ftr" sz="quarter" idx="3"/>
          </p:nvPr>
        </p:nvSpPr>
        <p:spPr>
          <a:xfrm>
            <a:off x="3722688" y="6357938"/>
            <a:ext cx="2271712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179" name="Rectangle 10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464300" y="6361113"/>
            <a:ext cx="1906588" cy="457200"/>
          </a:xfrm>
        </p:spPr>
        <p:txBody>
          <a:bodyPr/>
          <a:lstStyle>
            <a:lvl1pPr>
              <a:defRPr/>
            </a:lvl1pPr>
          </a:lstStyle>
          <a:p>
            <a:fld id="{A880874C-DD90-40B9-B3A3-AC3756F47314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3175" name="Rectangle 103"/>
          <p:cNvSpPr>
            <a:spLocks noGrp="1" noChangeArrowheads="1"/>
          </p:cNvSpPr>
          <p:nvPr>
            <p:ph type="ctrTitle"/>
          </p:nvPr>
        </p:nvSpPr>
        <p:spPr>
          <a:xfrm>
            <a:off x="1169988" y="1046163"/>
            <a:ext cx="7380287" cy="10128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3293" name="Rectangle 221"/>
          <p:cNvSpPr>
            <a:spLocks noGrp="1" noChangeArrowheads="1"/>
          </p:cNvSpPr>
          <p:nvPr>
            <p:ph type="subTitle" idx="1"/>
          </p:nvPr>
        </p:nvSpPr>
        <p:spPr>
          <a:xfrm>
            <a:off x="1566863" y="2693988"/>
            <a:ext cx="6662737" cy="29940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3292" name="Rectangle 220"/>
          <p:cNvSpPr>
            <a:spLocks noChangeArrowheads="1"/>
          </p:cNvSpPr>
          <p:nvPr/>
        </p:nvSpPr>
        <p:spPr bwMode="auto">
          <a:xfrm>
            <a:off x="3017838" y="2120900"/>
            <a:ext cx="5662612" cy="7778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zh-TW" altLang="en-US">
              <a:ea typeface="新細明體" pitchFamily="18" charset="-120"/>
            </a:endParaRPr>
          </a:p>
        </p:txBody>
      </p:sp>
      <p:sp>
        <p:nvSpPr>
          <p:cNvPr id="3291" name="Rectangle 219"/>
          <p:cNvSpPr>
            <a:spLocks noChangeArrowheads="1"/>
          </p:cNvSpPr>
          <p:nvPr/>
        </p:nvSpPr>
        <p:spPr bwMode="auto">
          <a:xfrm>
            <a:off x="1098550" y="862013"/>
            <a:ext cx="5662613" cy="77787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zh-TW" altLang="en-US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2" grpId="0" animBg="1" autoUpdateAnimBg="0"/>
      <p:bldP spid="3291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C8600C-2167-4189-9A0D-DE9B9EBE1CF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8625" y="609600"/>
            <a:ext cx="1989138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9625" y="609600"/>
            <a:ext cx="58166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B59713-8F32-434F-9470-56B0948D5C8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9600"/>
            <a:ext cx="7378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64100" y="2214563"/>
            <a:ext cx="3903663" cy="186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64100" y="4230688"/>
            <a:ext cx="3903663" cy="1865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809625" y="63738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32138" y="6376988"/>
            <a:ext cx="30861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89713" y="6376988"/>
            <a:ext cx="2193925" cy="457200"/>
          </a:xfrm>
        </p:spPr>
        <p:txBody>
          <a:bodyPr/>
          <a:lstStyle>
            <a:lvl1pPr>
              <a:defRPr/>
            </a:lvl1pPr>
          </a:lstStyle>
          <a:p>
            <a:fld id="{EFB2FFDA-973F-4686-86C1-35FA70F0C1A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81BE0-2806-403A-BBDF-C290F945C539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5F3000-0C72-4740-A001-73911606771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625" y="2214563"/>
            <a:ext cx="3902075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4100" y="2214563"/>
            <a:ext cx="3903663" cy="3881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99889-58B9-4789-9CC0-B22DFD2BBDF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7F53E9-075B-4867-8225-09BEB1816DF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3407C2-4BF3-40F1-88F7-70846DE7B0F0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C19923-7EA0-44E8-9D06-CB247CB59E0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0D965D-79FF-4711-9708-0747CC095C7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EB739-861A-40DD-95AF-8C26E89ADEBC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roup 225"/>
          <p:cNvGrpSpPr>
            <a:grpSpLocks/>
          </p:cNvGrpSpPr>
          <p:nvPr/>
        </p:nvGrpSpPr>
        <p:grpSpPr bwMode="auto">
          <a:xfrm>
            <a:off x="0" y="68263"/>
            <a:ext cx="8915400" cy="6713537"/>
            <a:chOff x="0" y="43"/>
            <a:chExt cx="5616" cy="4229"/>
          </a:xfrm>
        </p:grpSpPr>
        <p:grpSp>
          <p:nvGrpSpPr>
            <p:cNvPr id="1246" name="Group 222"/>
            <p:cNvGrpSpPr>
              <a:grpSpLocks/>
            </p:cNvGrpSpPr>
            <p:nvPr userDrawn="1"/>
          </p:nvGrpSpPr>
          <p:grpSpPr bwMode="auto">
            <a:xfrm>
              <a:off x="0" y="43"/>
              <a:ext cx="408" cy="4229"/>
              <a:chOff x="0" y="43"/>
              <a:chExt cx="5760" cy="4229"/>
            </a:xfrm>
          </p:grpSpPr>
          <p:sp>
            <p:nvSpPr>
              <p:cNvPr id="1146" name="Line 122"/>
              <p:cNvSpPr>
                <a:spLocks noChangeShapeType="1"/>
              </p:cNvSpPr>
              <p:nvPr userDrawn="1"/>
            </p:nvSpPr>
            <p:spPr bwMode="auto">
              <a:xfrm>
                <a:off x="0" y="420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" name="Line 123"/>
              <p:cNvSpPr>
                <a:spLocks noChangeShapeType="1"/>
              </p:cNvSpPr>
              <p:nvPr userDrawn="1"/>
            </p:nvSpPr>
            <p:spPr bwMode="auto">
              <a:xfrm>
                <a:off x="0" y="42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" name="Line 124"/>
              <p:cNvSpPr>
                <a:spLocks noChangeShapeType="1"/>
              </p:cNvSpPr>
              <p:nvPr userDrawn="1"/>
            </p:nvSpPr>
            <p:spPr bwMode="auto">
              <a:xfrm>
                <a:off x="0" y="427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9" name="Line 125"/>
              <p:cNvSpPr>
                <a:spLocks noChangeShapeType="1"/>
              </p:cNvSpPr>
              <p:nvPr userDrawn="1"/>
            </p:nvSpPr>
            <p:spPr bwMode="auto">
              <a:xfrm>
                <a:off x="0" y="4113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" name="Line 126"/>
              <p:cNvSpPr>
                <a:spLocks noChangeShapeType="1"/>
              </p:cNvSpPr>
              <p:nvPr userDrawn="1"/>
            </p:nvSpPr>
            <p:spPr bwMode="auto">
              <a:xfrm>
                <a:off x="0" y="406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1" name="Line 127"/>
              <p:cNvSpPr>
                <a:spLocks noChangeShapeType="1"/>
              </p:cNvSpPr>
              <p:nvPr userDrawn="1"/>
            </p:nvSpPr>
            <p:spPr bwMode="auto">
              <a:xfrm>
                <a:off x="0" y="41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2" name="Line 128"/>
              <p:cNvSpPr>
                <a:spLocks noChangeShapeType="1"/>
              </p:cNvSpPr>
              <p:nvPr userDrawn="1"/>
            </p:nvSpPr>
            <p:spPr bwMode="auto">
              <a:xfrm>
                <a:off x="0" y="366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3" name="Line 129"/>
              <p:cNvSpPr>
                <a:spLocks noChangeShapeType="1"/>
              </p:cNvSpPr>
              <p:nvPr userDrawn="1"/>
            </p:nvSpPr>
            <p:spPr bwMode="auto">
              <a:xfrm>
                <a:off x="0" y="363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" name="Line 130"/>
              <p:cNvSpPr>
                <a:spLocks noChangeShapeType="1"/>
              </p:cNvSpPr>
              <p:nvPr userDrawn="1"/>
            </p:nvSpPr>
            <p:spPr bwMode="auto">
              <a:xfrm>
                <a:off x="0" y="402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5" name="Line 131"/>
              <p:cNvSpPr>
                <a:spLocks noChangeShapeType="1"/>
              </p:cNvSpPr>
              <p:nvPr userDrawn="1"/>
            </p:nvSpPr>
            <p:spPr bwMode="auto">
              <a:xfrm>
                <a:off x="0" y="389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" name="Line 132"/>
              <p:cNvSpPr>
                <a:spLocks noChangeShapeType="1"/>
              </p:cNvSpPr>
              <p:nvPr userDrawn="1"/>
            </p:nvSpPr>
            <p:spPr bwMode="auto">
              <a:xfrm>
                <a:off x="0" y="381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7" name="Line 133"/>
              <p:cNvSpPr>
                <a:spLocks noChangeShapeType="1"/>
              </p:cNvSpPr>
              <p:nvPr userDrawn="1"/>
            </p:nvSpPr>
            <p:spPr bwMode="auto">
              <a:xfrm>
                <a:off x="0" y="399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8" name="Line 134"/>
              <p:cNvSpPr>
                <a:spLocks noChangeShapeType="1"/>
              </p:cNvSpPr>
              <p:nvPr userDrawn="1"/>
            </p:nvSpPr>
            <p:spPr bwMode="auto">
              <a:xfrm>
                <a:off x="0" y="368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9" name="Line 135"/>
              <p:cNvSpPr>
                <a:spLocks noChangeShapeType="1"/>
              </p:cNvSpPr>
              <p:nvPr userDrawn="1"/>
            </p:nvSpPr>
            <p:spPr bwMode="auto">
              <a:xfrm>
                <a:off x="0" y="374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" name="Line 136"/>
              <p:cNvSpPr>
                <a:spLocks noChangeShapeType="1"/>
              </p:cNvSpPr>
              <p:nvPr userDrawn="1"/>
            </p:nvSpPr>
            <p:spPr bwMode="auto">
              <a:xfrm>
                <a:off x="0" y="39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1" name="Line 137"/>
              <p:cNvSpPr>
                <a:spLocks noChangeShapeType="1"/>
              </p:cNvSpPr>
              <p:nvPr userDrawn="1"/>
            </p:nvSpPr>
            <p:spPr bwMode="auto">
              <a:xfrm>
                <a:off x="0" y="39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" name="Line 138"/>
              <p:cNvSpPr>
                <a:spLocks noChangeShapeType="1"/>
              </p:cNvSpPr>
              <p:nvPr userDrawn="1"/>
            </p:nvSpPr>
            <p:spPr bwMode="auto">
              <a:xfrm>
                <a:off x="0" y="351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3" name="Line 139"/>
              <p:cNvSpPr>
                <a:spLocks noChangeShapeType="1"/>
              </p:cNvSpPr>
              <p:nvPr userDrawn="1"/>
            </p:nvSpPr>
            <p:spPr bwMode="auto">
              <a:xfrm>
                <a:off x="0" y="35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4" name="Line 140"/>
              <p:cNvSpPr>
                <a:spLocks noChangeShapeType="1"/>
              </p:cNvSpPr>
              <p:nvPr userDrawn="1"/>
            </p:nvSpPr>
            <p:spPr bwMode="auto">
              <a:xfrm>
                <a:off x="0" y="357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5" name="Line 141"/>
              <p:cNvSpPr>
                <a:spLocks noChangeShapeType="1"/>
              </p:cNvSpPr>
              <p:nvPr userDrawn="1"/>
            </p:nvSpPr>
            <p:spPr bwMode="auto">
              <a:xfrm>
                <a:off x="0" y="342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" name="Line 142"/>
              <p:cNvSpPr>
                <a:spLocks noChangeShapeType="1"/>
              </p:cNvSpPr>
              <p:nvPr userDrawn="1"/>
            </p:nvSpPr>
            <p:spPr bwMode="auto">
              <a:xfrm>
                <a:off x="0" y="337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" name="Line 143"/>
              <p:cNvSpPr>
                <a:spLocks noChangeShapeType="1"/>
              </p:cNvSpPr>
              <p:nvPr userDrawn="1"/>
            </p:nvSpPr>
            <p:spPr bwMode="auto">
              <a:xfrm>
                <a:off x="0" y="346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8" name="Line 144"/>
              <p:cNvSpPr>
                <a:spLocks noChangeShapeType="1"/>
              </p:cNvSpPr>
              <p:nvPr userDrawn="1"/>
            </p:nvSpPr>
            <p:spPr bwMode="auto">
              <a:xfrm>
                <a:off x="0" y="297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9" name="Line 145"/>
              <p:cNvSpPr>
                <a:spLocks noChangeShapeType="1"/>
              </p:cNvSpPr>
              <p:nvPr userDrawn="1"/>
            </p:nvSpPr>
            <p:spPr bwMode="auto">
              <a:xfrm>
                <a:off x="0" y="294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" name="Line 146"/>
              <p:cNvSpPr>
                <a:spLocks noChangeShapeType="1"/>
              </p:cNvSpPr>
              <p:nvPr userDrawn="1"/>
            </p:nvSpPr>
            <p:spPr bwMode="auto">
              <a:xfrm>
                <a:off x="0" y="332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1" name="Line 147"/>
              <p:cNvSpPr>
                <a:spLocks noChangeShapeType="1"/>
              </p:cNvSpPr>
              <p:nvPr userDrawn="1"/>
            </p:nvSpPr>
            <p:spPr bwMode="auto">
              <a:xfrm>
                <a:off x="0" y="320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2" name="Line 148"/>
              <p:cNvSpPr>
                <a:spLocks noChangeShapeType="1"/>
              </p:cNvSpPr>
              <p:nvPr userDrawn="1"/>
            </p:nvSpPr>
            <p:spPr bwMode="auto">
              <a:xfrm>
                <a:off x="0" y="312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3" name="Line 149"/>
              <p:cNvSpPr>
                <a:spLocks noChangeShapeType="1"/>
              </p:cNvSpPr>
              <p:nvPr userDrawn="1"/>
            </p:nvSpPr>
            <p:spPr bwMode="auto">
              <a:xfrm>
                <a:off x="0" y="330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4" name="Line 150"/>
              <p:cNvSpPr>
                <a:spLocks noChangeShapeType="1"/>
              </p:cNvSpPr>
              <p:nvPr userDrawn="1"/>
            </p:nvSpPr>
            <p:spPr bwMode="auto">
              <a:xfrm>
                <a:off x="0" y="299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5" name="Line 151"/>
              <p:cNvSpPr>
                <a:spLocks noChangeShapeType="1"/>
              </p:cNvSpPr>
              <p:nvPr userDrawn="1"/>
            </p:nvSpPr>
            <p:spPr bwMode="auto">
              <a:xfrm>
                <a:off x="0" y="304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6" name="Line 152"/>
              <p:cNvSpPr>
                <a:spLocks noChangeShapeType="1"/>
              </p:cNvSpPr>
              <p:nvPr userDrawn="1"/>
            </p:nvSpPr>
            <p:spPr bwMode="auto">
              <a:xfrm>
                <a:off x="0" y="324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7" name="Line 153"/>
              <p:cNvSpPr>
                <a:spLocks noChangeShapeType="1"/>
              </p:cNvSpPr>
              <p:nvPr userDrawn="1"/>
            </p:nvSpPr>
            <p:spPr bwMode="auto">
              <a:xfrm>
                <a:off x="0" y="322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8" name="Line 154"/>
              <p:cNvSpPr>
                <a:spLocks noChangeShapeType="1"/>
              </p:cNvSpPr>
              <p:nvPr userDrawn="1"/>
            </p:nvSpPr>
            <p:spPr bwMode="auto">
              <a:xfrm>
                <a:off x="0" y="283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9" name="Line 155"/>
              <p:cNvSpPr>
                <a:spLocks noChangeShapeType="1"/>
              </p:cNvSpPr>
              <p:nvPr userDrawn="1"/>
            </p:nvSpPr>
            <p:spPr bwMode="auto">
              <a:xfrm>
                <a:off x="0" y="275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0" name="Line 156"/>
              <p:cNvSpPr>
                <a:spLocks noChangeShapeType="1"/>
              </p:cNvSpPr>
              <p:nvPr userDrawn="1"/>
            </p:nvSpPr>
            <p:spPr bwMode="auto">
              <a:xfrm>
                <a:off x="0" y="267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1" name="Line 157"/>
              <p:cNvSpPr>
                <a:spLocks noChangeShapeType="1"/>
              </p:cNvSpPr>
              <p:nvPr userDrawn="1"/>
            </p:nvSpPr>
            <p:spPr bwMode="auto">
              <a:xfrm>
                <a:off x="0" y="287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2" name="Line 158"/>
              <p:cNvSpPr>
                <a:spLocks noChangeShapeType="1"/>
              </p:cNvSpPr>
              <p:nvPr userDrawn="1"/>
            </p:nvSpPr>
            <p:spPr bwMode="auto">
              <a:xfrm>
                <a:off x="0" y="285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3" name="Line 159"/>
              <p:cNvSpPr>
                <a:spLocks noChangeShapeType="1"/>
              </p:cNvSpPr>
              <p:nvPr userDrawn="1"/>
            </p:nvSpPr>
            <p:spPr bwMode="auto">
              <a:xfrm>
                <a:off x="0" y="2554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4" name="Line 160"/>
              <p:cNvSpPr>
                <a:spLocks noChangeShapeType="1"/>
              </p:cNvSpPr>
              <p:nvPr userDrawn="1"/>
            </p:nvSpPr>
            <p:spPr bwMode="auto">
              <a:xfrm>
                <a:off x="0" y="2590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5" name="Line 161"/>
              <p:cNvSpPr>
                <a:spLocks noChangeShapeType="1"/>
              </p:cNvSpPr>
              <p:nvPr userDrawn="1"/>
            </p:nvSpPr>
            <p:spPr bwMode="auto">
              <a:xfrm>
                <a:off x="0" y="2623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6" name="Line 162"/>
              <p:cNvSpPr>
                <a:spLocks noChangeShapeType="1"/>
              </p:cNvSpPr>
              <p:nvPr userDrawn="1"/>
            </p:nvSpPr>
            <p:spPr bwMode="auto">
              <a:xfrm>
                <a:off x="0" y="246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Line 163"/>
              <p:cNvSpPr>
                <a:spLocks noChangeShapeType="1"/>
              </p:cNvSpPr>
              <p:nvPr userDrawn="1"/>
            </p:nvSpPr>
            <p:spPr bwMode="auto">
              <a:xfrm>
                <a:off x="0" y="241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Line 164"/>
              <p:cNvSpPr>
                <a:spLocks noChangeShapeType="1"/>
              </p:cNvSpPr>
              <p:nvPr userDrawn="1"/>
            </p:nvSpPr>
            <p:spPr bwMode="auto">
              <a:xfrm>
                <a:off x="0" y="250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9" name="Line 165"/>
              <p:cNvSpPr>
                <a:spLocks noChangeShapeType="1"/>
              </p:cNvSpPr>
              <p:nvPr userDrawn="1"/>
            </p:nvSpPr>
            <p:spPr bwMode="auto">
              <a:xfrm>
                <a:off x="0" y="237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0" name="Line 166"/>
              <p:cNvSpPr>
                <a:spLocks noChangeShapeType="1"/>
              </p:cNvSpPr>
              <p:nvPr userDrawn="1"/>
            </p:nvSpPr>
            <p:spPr bwMode="auto">
              <a:xfrm>
                <a:off x="0" y="2245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1" name="Line 167"/>
              <p:cNvSpPr>
                <a:spLocks noChangeShapeType="1"/>
              </p:cNvSpPr>
              <p:nvPr userDrawn="1"/>
            </p:nvSpPr>
            <p:spPr bwMode="auto">
              <a:xfrm>
                <a:off x="0" y="235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2" name="Line 168"/>
              <p:cNvSpPr>
                <a:spLocks noChangeShapeType="1"/>
              </p:cNvSpPr>
              <p:nvPr userDrawn="1"/>
            </p:nvSpPr>
            <p:spPr bwMode="auto">
              <a:xfrm>
                <a:off x="0" y="2290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3" name="Line 169"/>
              <p:cNvSpPr>
                <a:spLocks noChangeShapeType="1"/>
              </p:cNvSpPr>
              <p:nvPr userDrawn="1"/>
            </p:nvSpPr>
            <p:spPr bwMode="auto">
              <a:xfrm>
                <a:off x="0" y="2269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4" name="Line 170"/>
              <p:cNvSpPr>
                <a:spLocks noChangeShapeType="1"/>
              </p:cNvSpPr>
              <p:nvPr userDrawn="1"/>
            </p:nvSpPr>
            <p:spPr bwMode="auto">
              <a:xfrm>
                <a:off x="0" y="213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5" name="Line 171"/>
              <p:cNvSpPr>
                <a:spLocks noChangeShapeType="1"/>
              </p:cNvSpPr>
              <p:nvPr userDrawn="1"/>
            </p:nvSpPr>
            <p:spPr bwMode="auto">
              <a:xfrm>
                <a:off x="0" y="21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6" name="Line 172"/>
              <p:cNvSpPr>
                <a:spLocks noChangeShapeType="1"/>
              </p:cNvSpPr>
              <p:nvPr userDrawn="1"/>
            </p:nvSpPr>
            <p:spPr bwMode="auto">
              <a:xfrm>
                <a:off x="0" y="219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7" name="Line 173"/>
              <p:cNvSpPr>
                <a:spLocks noChangeShapeType="1"/>
              </p:cNvSpPr>
              <p:nvPr userDrawn="1"/>
            </p:nvSpPr>
            <p:spPr bwMode="auto">
              <a:xfrm>
                <a:off x="0" y="204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" name="Line 174"/>
              <p:cNvSpPr>
                <a:spLocks noChangeShapeType="1"/>
              </p:cNvSpPr>
              <p:nvPr userDrawn="1"/>
            </p:nvSpPr>
            <p:spPr bwMode="auto">
              <a:xfrm>
                <a:off x="0" y="1992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9" name="Line 175"/>
              <p:cNvSpPr>
                <a:spLocks noChangeShapeType="1"/>
              </p:cNvSpPr>
              <p:nvPr userDrawn="1"/>
            </p:nvSpPr>
            <p:spPr bwMode="auto">
              <a:xfrm>
                <a:off x="0" y="208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0" name="Line 176"/>
              <p:cNvSpPr>
                <a:spLocks noChangeShapeType="1"/>
              </p:cNvSpPr>
              <p:nvPr userDrawn="1"/>
            </p:nvSpPr>
            <p:spPr bwMode="auto">
              <a:xfrm>
                <a:off x="0" y="1593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1" name="Line 177"/>
              <p:cNvSpPr>
                <a:spLocks noChangeShapeType="1"/>
              </p:cNvSpPr>
              <p:nvPr userDrawn="1"/>
            </p:nvSpPr>
            <p:spPr bwMode="auto">
              <a:xfrm>
                <a:off x="0" y="156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2" name="Line 178"/>
              <p:cNvSpPr>
                <a:spLocks noChangeShapeType="1"/>
              </p:cNvSpPr>
              <p:nvPr userDrawn="1"/>
            </p:nvSpPr>
            <p:spPr bwMode="auto">
              <a:xfrm>
                <a:off x="0" y="194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3" name="Line 179"/>
              <p:cNvSpPr>
                <a:spLocks noChangeShapeType="1"/>
              </p:cNvSpPr>
              <p:nvPr userDrawn="1"/>
            </p:nvSpPr>
            <p:spPr bwMode="auto">
              <a:xfrm>
                <a:off x="0" y="1821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4" name="Line 180"/>
              <p:cNvSpPr>
                <a:spLocks noChangeShapeType="1"/>
              </p:cNvSpPr>
              <p:nvPr userDrawn="1"/>
            </p:nvSpPr>
            <p:spPr bwMode="auto">
              <a:xfrm>
                <a:off x="0" y="1740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5" name="Line 181"/>
              <p:cNvSpPr>
                <a:spLocks noChangeShapeType="1"/>
              </p:cNvSpPr>
              <p:nvPr userDrawn="1"/>
            </p:nvSpPr>
            <p:spPr bwMode="auto">
              <a:xfrm>
                <a:off x="0" y="192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6" name="Line 182"/>
              <p:cNvSpPr>
                <a:spLocks noChangeShapeType="1"/>
              </p:cNvSpPr>
              <p:nvPr userDrawn="1"/>
            </p:nvSpPr>
            <p:spPr bwMode="auto">
              <a:xfrm>
                <a:off x="0" y="161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7" name="Line 183"/>
              <p:cNvSpPr>
                <a:spLocks noChangeShapeType="1"/>
              </p:cNvSpPr>
              <p:nvPr userDrawn="1"/>
            </p:nvSpPr>
            <p:spPr bwMode="auto">
              <a:xfrm>
                <a:off x="0" y="166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" name="Line 184"/>
              <p:cNvSpPr>
                <a:spLocks noChangeShapeType="1"/>
              </p:cNvSpPr>
              <p:nvPr userDrawn="1"/>
            </p:nvSpPr>
            <p:spPr bwMode="auto">
              <a:xfrm>
                <a:off x="0" y="186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9" name="Line 185"/>
              <p:cNvSpPr>
                <a:spLocks noChangeShapeType="1"/>
              </p:cNvSpPr>
              <p:nvPr userDrawn="1"/>
            </p:nvSpPr>
            <p:spPr bwMode="auto">
              <a:xfrm>
                <a:off x="0" y="1845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0" name="Line 186"/>
              <p:cNvSpPr>
                <a:spLocks noChangeShapeType="1"/>
              </p:cNvSpPr>
              <p:nvPr userDrawn="1"/>
            </p:nvSpPr>
            <p:spPr bwMode="auto">
              <a:xfrm>
                <a:off x="0" y="1437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1" name="Line 187"/>
              <p:cNvSpPr>
                <a:spLocks noChangeShapeType="1"/>
              </p:cNvSpPr>
              <p:nvPr userDrawn="1"/>
            </p:nvSpPr>
            <p:spPr bwMode="auto">
              <a:xfrm>
                <a:off x="0" y="147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2" name="Line 188"/>
              <p:cNvSpPr>
                <a:spLocks noChangeShapeType="1"/>
              </p:cNvSpPr>
              <p:nvPr userDrawn="1"/>
            </p:nvSpPr>
            <p:spPr bwMode="auto">
              <a:xfrm>
                <a:off x="0" y="1506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3" name="Line 189"/>
              <p:cNvSpPr>
                <a:spLocks noChangeShapeType="1"/>
              </p:cNvSpPr>
              <p:nvPr userDrawn="1"/>
            </p:nvSpPr>
            <p:spPr bwMode="auto">
              <a:xfrm>
                <a:off x="0" y="1347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4" name="Line 190"/>
              <p:cNvSpPr>
                <a:spLocks noChangeShapeType="1"/>
              </p:cNvSpPr>
              <p:nvPr userDrawn="1"/>
            </p:nvSpPr>
            <p:spPr bwMode="auto">
              <a:xfrm>
                <a:off x="0" y="1392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5" name="Line 191"/>
              <p:cNvSpPr>
                <a:spLocks noChangeShapeType="1"/>
              </p:cNvSpPr>
              <p:nvPr userDrawn="1"/>
            </p:nvSpPr>
            <p:spPr bwMode="auto">
              <a:xfrm>
                <a:off x="0" y="1016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6" name="Line 192"/>
              <p:cNvSpPr>
                <a:spLocks noChangeShapeType="1"/>
              </p:cNvSpPr>
              <p:nvPr userDrawn="1"/>
            </p:nvSpPr>
            <p:spPr bwMode="auto">
              <a:xfrm>
                <a:off x="0" y="989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7" name="Line 193"/>
              <p:cNvSpPr>
                <a:spLocks noChangeShapeType="1"/>
              </p:cNvSpPr>
              <p:nvPr userDrawn="1"/>
            </p:nvSpPr>
            <p:spPr bwMode="auto">
              <a:xfrm>
                <a:off x="0" y="1244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8" name="Line 194"/>
              <p:cNvSpPr>
                <a:spLocks noChangeShapeType="1"/>
              </p:cNvSpPr>
              <p:nvPr userDrawn="1"/>
            </p:nvSpPr>
            <p:spPr bwMode="auto">
              <a:xfrm>
                <a:off x="0" y="1163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9" name="Line 195"/>
              <p:cNvSpPr>
                <a:spLocks noChangeShapeType="1"/>
              </p:cNvSpPr>
              <p:nvPr userDrawn="1"/>
            </p:nvSpPr>
            <p:spPr bwMode="auto">
              <a:xfrm>
                <a:off x="0" y="1037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0" name="Line 196"/>
              <p:cNvSpPr>
                <a:spLocks noChangeShapeType="1"/>
              </p:cNvSpPr>
              <p:nvPr userDrawn="1"/>
            </p:nvSpPr>
            <p:spPr bwMode="auto">
              <a:xfrm>
                <a:off x="0" y="10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1" name="Line 197"/>
              <p:cNvSpPr>
                <a:spLocks noChangeShapeType="1"/>
              </p:cNvSpPr>
              <p:nvPr userDrawn="1"/>
            </p:nvSpPr>
            <p:spPr bwMode="auto">
              <a:xfrm>
                <a:off x="0" y="128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2" name="Line 198"/>
              <p:cNvSpPr>
                <a:spLocks noChangeShapeType="1"/>
              </p:cNvSpPr>
              <p:nvPr userDrawn="1"/>
            </p:nvSpPr>
            <p:spPr bwMode="auto">
              <a:xfrm>
                <a:off x="0" y="126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" name="Line 199"/>
              <p:cNvSpPr>
                <a:spLocks noChangeShapeType="1"/>
              </p:cNvSpPr>
              <p:nvPr userDrawn="1"/>
            </p:nvSpPr>
            <p:spPr bwMode="auto">
              <a:xfrm>
                <a:off x="0" y="86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4" name="Line 200"/>
              <p:cNvSpPr>
                <a:spLocks noChangeShapeType="1"/>
              </p:cNvSpPr>
              <p:nvPr userDrawn="1"/>
            </p:nvSpPr>
            <p:spPr bwMode="auto">
              <a:xfrm>
                <a:off x="0" y="896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5" name="Line 201"/>
              <p:cNvSpPr>
                <a:spLocks noChangeShapeType="1"/>
              </p:cNvSpPr>
              <p:nvPr userDrawn="1"/>
            </p:nvSpPr>
            <p:spPr bwMode="auto">
              <a:xfrm>
                <a:off x="0" y="92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6" name="Line 202"/>
              <p:cNvSpPr>
                <a:spLocks noChangeShapeType="1"/>
              </p:cNvSpPr>
              <p:nvPr userDrawn="1"/>
            </p:nvSpPr>
            <p:spPr bwMode="auto">
              <a:xfrm>
                <a:off x="0" y="770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7" name="Line 203"/>
              <p:cNvSpPr>
                <a:spLocks noChangeShapeType="1"/>
              </p:cNvSpPr>
              <p:nvPr userDrawn="1"/>
            </p:nvSpPr>
            <p:spPr bwMode="auto">
              <a:xfrm>
                <a:off x="0" y="815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8" name="Line 204"/>
              <p:cNvSpPr>
                <a:spLocks noChangeShapeType="1"/>
              </p:cNvSpPr>
              <p:nvPr userDrawn="1"/>
            </p:nvSpPr>
            <p:spPr bwMode="auto">
              <a:xfrm>
                <a:off x="0" y="718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9" name="Line 205"/>
              <p:cNvSpPr>
                <a:spLocks noChangeShapeType="1"/>
              </p:cNvSpPr>
              <p:nvPr userDrawn="1"/>
            </p:nvSpPr>
            <p:spPr bwMode="auto">
              <a:xfrm>
                <a:off x="0" y="646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" name="Line 206"/>
              <p:cNvSpPr>
                <a:spLocks noChangeShapeType="1"/>
              </p:cNvSpPr>
              <p:nvPr userDrawn="1"/>
            </p:nvSpPr>
            <p:spPr bwMode="auto">
              <a:xfrm>
                <a:off x="0" y="522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" name="Line 207"/>
              <p:cNvSpPr>
                <a:spLocks noChangeShapeType="1"/>
              </p:cNvSpPr>
              <p:nvPr userDrawn="1"/>
            </p:nvSpPr>
            <p:spPr bwMode="auto">
              <a:xfrm>
                <a:off x="0" y="558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" name="Line 208"/>
              <p:cNvSpPr>
                <a:spLocks noChangeShapeType="1"/>
              </p:cNvSpPr>
              <p:nvPr userDrawn="1"/>
            </p:nvSpPr>
            <p:spPr bwMode="auto">
              <a:xfrm>
                <a:off x="0" y="591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3" name="Line 209"/>
              <p:cNvSpPr>
                <a:spLocks noChangeShapeType="1"/>
              </p:cNvSpPr>
              <p:nvPr userDrawn="1"/>
            </p:nvSpPr>
            <p:spPr bwMode="auto">
              <a:xfrm>
                <a:off x="0" y="432"/>
                <a:ext cx="5760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4" name="Line 210"/>
              <p:cNvSpPr>
                <a:spLocks noChangeShapeType="1"/>
              </p:cNvSpPr>
              <p:nvPr userDrawn="1"/>
            </p:nvSpPr>
            <p:spPr bwMode="auto">
              <a:xfrm>
                <a:off x="0" y="384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5" name="Line 211"/>
              <p:cNvSpPr>
                <a:spLocks noChangeShapeType="1"/>
              </p:cNvSpPr>
              <p:nvPr userDrawn="1"/>
            </p:nvSpPr>
            <p:spPr bwMode="auto">
              <a:xfrm>
                <a:off x="0" y="477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6" name="Line 212"/>
              <p:cNvSpPr>
                <a:spLocks noChangeShapeType="1"/>
              </p:cNvSpPr>
              <p:nvPr userDrawn="1"/>
            </p:nvSpPr>
            <p:spPr bwMode="auto">
              <a:xfrm>
                <a:off x="0" y="339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7" name="Line 213"/>
              <p:cNvSpPr>
                <a:spLocks noChangeShapeType="1"/>
              </p:cNvSpPr>
              <p:nvPr userDrawn="1"/>
            </p:nvSpPr>
            <p:spPr bwMode="auto">
              <a:xfrm>
                <a:off x="0" y="318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8" name="Line 214"/>
              <p:cNvSpPr>
                <a:spLocks noChangeShapeType="1"/>
              </p:cNvSpPr>
              <p:nvPr userDrawn="1"/>
            </p:nvSpPr>
            <p:spPr bwMode="auto">
              <a:xfrm>
                <a:off x="0" y="258"/>
                <a:ext cx="5760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" name="Line 215"/>
              <p:cNvSpPr>
                <a:spLocks noChangeShapeType="1"/>
              </p:cNvSpPr>
              <p:nvPr userDrawn="1"/>
            </p:nvSpPr>
            <p:spPr bwMode="auto">
              <a:xfrm>
                <a:off x="0" y="70"/>
                <a:ext cx="576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0" name="Line 216"/>
              <p:cNvSpPr>
                <a:spLocks noChangeShapeType="1"/>
              </p:cNvSpPr>
              <p:nvPr userDrawn="1"/>
            </p:nvSpPr>
            <p:spPr bwMode="auto">
              <a:xfrm>
                <a:off x="0" y="43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1" name="Line 217"/>
              <p:cNvSpPr>
                <a:spLocks noChangeShapeType="1"/>
              </p:cNvSpPr>
              <p:nvPr userDrawn="1"/>
            </p:nvSpPr>
            <p:spPr bwMode="auto">
              <a:xfrm>
                <a:off x="0" y="91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2" name="Line 218"/>
              <p:cNvSpPr>
                <a:spLocks noChangeShapeType="1"/>
              </p:cNvSpPr>
              <p:nvPr userDrawn="1"/>
            </p:nvSpPr>
            <p:spPr bwMode="auto">
              <a:xfrm>
                <a:off x="0" y="145"/>
                <a:ext cx="5760" cy="0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3" name="Line 219"/>
              <p:cNvSpPr>
                <a:spLocks noChangeShapeType="1"/>
              </p:cNvSpPr>
              <p:nvPr userDrawn="1"/>
            </p:nvSpPr>
            <p:spPr bwMode="auto">
              <a:xfrm>
                <a:off x="0" y="202"/>
                <a:ext cx="5760" cy="0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48" name="Group 224"/>
            <p:cNvGrpSpPr>
              <a:grpSpLocks/>
            </p:cNvGrpSpPr>
            <p:nvPr userDrawn="1"/>
          </p:nvGrpSpPr>
          <p:grpSpPr bwMode="auto">
            <a:xfrm>
              <a:off x="400" y="205"/>
              <a:ext cx="5216" cy="1123"/>
              <a:chOff x="400" y="205"/>
              <a:chExt cx="5216" cy="1123"/>
            </a:xfrm>
          </p:grpSpPr>
          <p:sp>
            <p:nvSpPr>
              <p:cNvPr id="1140" name="Rectangle 116"/>
              <p:cNvSpPr>
                <a:spLocks noChangeArrowheads="1"/>
              </p:cNvSpPr>
              <p:nvPr userDrawn="1"/>
            </p:nvSpPr>
            <p:spPr bwMode="auto">
              <a:xfrm>
                <a:off x="557" y="205"/>
                <a:ext cx="313" cy="914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6" name="Rectangle 112"/>
              <p:cNvSpPr>
                <a:spLocks noChangeArrowheads="1"/>
              </p:cNvSpPr>
              <p:nvPr userDrawn="1"/>
            </p:nvSpPr>
            <p:spPr bwMode="auto">
              <a:xfrm>
                <a:off x="400" y="288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" name="Rectangle 117"/>
              <p:cNvSpPr>
                <a:spLocks noChangeArrowheads="1"/>
              </p:cNvSpPr>
              <p:nvPr userDrawn="1"/>
            </p:nvSpPr>
            <p:spPr bwMode="auto">
              <a:xfrm>
                <a:off x="4599" y="1115"/>
                <a:ext cx="929" cy="213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" name="Rectangle 113"/>
              <p:cNvSpPr>
                <a:spLocks noChangeArrowheads="1"/>
              </p:cNvSpPr>
              <p:nvPr userDrawn="1"/>
            </p:nvSpPr>
            <p:spPr bwMode="auto">
              <a:xfrm>
                <a:off x="2049" y="1211"/>
                <a:ext cx="3567" cy="49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2214563"/>
            <a:ext cx="795813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09625" y="63738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folHlink"/>
                </a:solidFill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32138" y="6376988"/>
            <a:ext cx="308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folHlink"/>
                </a:solidFill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9713" y="6376988"/>
            <a:ext cx="219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folHlink"/>
                </a:solidFill>
                <a:ea typeface="新細明體" pitchFamily="18" charset="-120"/>
              </a:defRPr>
            </a:lvl1pPr>
          </a:lstStyle>
          <a:p>
            <a:fld id="{AA808B4C-644C-4B6D-855E-B36605CA3498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609600"/>
            <a:ext cx="73787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w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085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4287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17716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2288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6860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1432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60045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" TargetMode="External"/><Relationship Id="rId2" Type="http://schemas.openxmlformats.org/officeDocument/2006/relationships/hyperlink" Target="http://www.php.net/manual/en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jpeg"/><Relationship Id="rId4" Type="http://schemas.openxmlformats.org/officeDocument/2006/relationships/hyperlink" Target="http://twitter.github.com/bootstrap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990600"/>
            <a:ext cx="8229600" cy="1089025"/>
          </a:xfrm>
        </p:spPr>
        <p:txBody>
          <a:bodyPr/>
          <a:lstStyle/>
          <a:p>
            <a:r>
              <a:rPr lang="en-US" altLang="zh-TW" sz="4400" dirty="0" smtClean="0">
                <a:latin typeface="Arial" charset="0"/>
                <a:ea typeface="新細明體" pitchFamily="18" charset="-120"/>
              </a:rPr>
              <a:t>eCampus Portal</a:t>
            </a:r>
            <a:endParaRPr lang="en-US" altLang="zh-TW" sz="44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343400"/>
            <a:ext cx="7772400" cy="1600200"/>
          </a:xfrm>
        </p:spPr>
        <p:txBody>
          <a:bodyPr/>
          <a:lstStyle/>
          <a:p>
            <a:pPr algn="l"/>
            <a:r>
              <a:rPr lang="en-US" altLang="zh-TW" sz="2400" b="1" dirty="0" smtClean="0">
                <a:latin typeface="Arial" charset="0"/>
                <a:ea typeface="新細明體" pitchFamily="18" charset="-120"/>
              </a:rPr>
              <a:t>Presenters :</a:t>
            </a:r>
            <a:r>
              <a:rPr lang="en-US" altLang="zh-TW" sz="2400" dirty="0" smtClean="0">
                <a:latin typeface="Arial" charset="0"/>
                <a:ea typeface="新細明體" pitchFamily="18" charset="-120"/>
              </a:rPr>
              <a:t> 09211A0522,09211A0525,09211A0536,09211A0552</a:t>
            </a:r>
          </a:p>
          <a:p>
            <a:pPr algn="l"/>
            <a:r>
              <a:rPr lang="en-US" altLang="zh-TW" sz="2400" b="1" dirty="0" smtClean="0">
                <a:latin typeface="Arial" charset="0"/>
                <a:ea typeface="新細明體" pitchFamily="18" charset="-120"/>
              </a:rPr>
              <a:t>Guide :</a:t>
            </a:r>
            <a:r>
              <a:rPr lang="en-US" altLang="zh-TW" sz="2400" dirty="0" smtClean="0">
                <a:latin typeface="Arial" charset="0"/>
                <a:ea typeface="新細明體" pitchFamily="18" charset="-120"/>
              </a:rPr>
              <a:t> </a:t>
            </a:r>
          </a:p>
          <a:p>
            <a:pPr algn="l"/>
            <a:r>
              <a:rPr lang="en-US" altLang="zh-TW" sz="2400" dirty="0" smtClean="0">
                <a:latin typeface="Arial" charset="0"/>
                <a:ea typeface="新細明體" pitchFamily="18" charset="-120"/>
              </a:rPr>
              <a:t>Prof. Ch Madhu Babu</a:t>
            </a:r>
            <a:endParaRPr lang="en-US" altLang="zh-TW" sz="2400" dirty="0">
              <a:latin typeface="Arial" charset="0"/>
              <a:ea typeface="新細明體" pitchFamily="18" charset="-120"/>
            </a:endParaRPr>
          </a:p>
          <a:p>
            <a:pPr algn="l"/>
            <a:r>
              <a:rPr lang="en-US" altLang="zh-TW" sz="2400" b="1" dirty="0">
                <a:latin typeface="Arial" charset="0"/>
                <a:ea typeface="新細明體" pitchFamily="18" charset="-120"/>
              </a:rPr>
              <a:t>Date: </a:t>
            </a:r>
            <a:r>
              <a:rPr lang="en-US" altLang="zh-TW" sz="2400" dirty="0" smtClean="0">
                <a:latin typeface="Arial" charset="0"/>
                <a:ea typeface="新細明體" pitchFamily="18" charset="-120"/>
              </a:rPr>
              <a:t>12-Apr-2013</a:t>
            </a:r>
            <a:endParaRPr lang="en-US" altLang="zh-TW" sz="24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676400" y="2438400"/>
            <a:ext cx="701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TW" sz="3200" dirty="0" smtClean="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III Review </a:t>
            </a:r>
            <a:r>
              <a:rPr lang="en-US" altLang="zh-TW" dirty="0" smtClean="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(Coding&amp; Execution /Results)</a:t>
            </a:r>
            <a:endParaRPr lang="en-US" altLang="zh-TW" dirty="0">
              <a:solidFill>
                <a:schemeClr val="tx2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7378700" cy="914400"/>
          </a:xfrm>
        </p:spPr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Project Execution</a:t>
            </a:r>
            <a:br>
              <a:rPr lang="en-US" altLang="zh-TW" dirty="0" smtClean="0">
                <a:latin typeface="Arial" charset="0"/>
                <a:ea typeface="新細明體" pitchFamily="18" charset="-120"/>
              </a:rPr>
            </a:br>
            <a:r>
              <a:rPr lang="en-US" altLang="zh-TW" sz="2800" dirty="0" smtClean="0">
                <a:latin typeface="Arial" charset="0"/>
                <a:ea typeface="新細明體" pitchFamily="18" charset="-120"/>
              </a:rPr>
              <a:t>(Well Defined Flow)</a:t>
            </a:r>
            <a:endParaRPr lang="zh-TW" altLang="en-US" dirty="0">
              <a:latin typeface="Arial" charset="0"/>
              <a:ea typeface="新細明體" pitchFamily="18" charset="-12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Registration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399"/>
            <a:ext cx="8158163" cy="4038601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IN" dirty="0"/>
          </a:p>
        </p:txBody>
      </p:sp>
      <p:pic>
        <p:nvPicPr>
          <p:cNvPr id="1026" name="Picture 8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09800"/>
            <a:ext cx="6947279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en-IN" dirty="0"/>
          </a:p>
        </p:txBody>
      </p:sp>
      <p:pic>
        <p:nvPicPr>
          <p:cNvPr id="2050" name="Picture 8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133600"/>
            <a:ext cx="6705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Departments</a:t>
            </a:r>
            <a:endParaRPr lang="en-IN" dirty="0"/>
          </a:p>
        </p:txBody>
      </p:sp>
      <p:pic>
        <p:nvPicPr>
          <p:cNvPr id="3074" name="Picture 8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92041" y="1828800"/>
            <a:ext cx="719328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Departments stored successfully</a:t>
            </a:r>
            <a:endParaRPr lang="en-IN" dirty="0"/>
          </a:p>
        </p:txBody>
      </p:sp>
      <p:pic>
        <p:nvPicPr>
          <p:cNvPr id="4098" name="Picture 8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33600"/>
            <a:ext cx="7239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Subjects</a:t>
            </a:r>
            <a:endParaRPr lang="en-IN" dirty="0"/>
          </a:p>
        </p:txBody>
      </p:sp>
      <p:pic>
        <p:nvPicPr>
          <p:cNvPr id="5122" name="Picture 9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133600"/>
            <a:ext cx="7145179" cy="446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Departments</a:t>
            </a:r>
            <a:endParaRPr lang="en-IN" dirty="0"/>
          </a:p>
        </p:txBody>
      </p:sp>
      <p:pic>
        <p:nvPicPr>
          <p:cNvPr id="1026" name="Picture 9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83544" y="2214563"/>
            <a:ext cx="6210299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Subjects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9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114621"/>
            <a:ext cx="6629400" cy="4140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Registration</a:t>
            </a:r>
            <a:endParaRPr lang="en-IN" dirty="0"/>
          </a:p>
        </p:txBody>
      </p:sp>
      <p:pic>
        <p:nvPicPr>
          <p:cNvPr id="2050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83544" y="2209800"/>
            <a:ext cx="6210299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057400"/>
            <a:ext cx="6705600" cy="41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  <a:ea typeface="新細明體" pitchFamily="18" charset="-120"/>
              </a:rPr>
              <a:t>Outline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8029575" cy="4186237"/>
          </a:xfrm>
        </p:spPr>
        <p:txBody>
          <a:bodyPr/>
          <a:lstStyle/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Recap of II Review </a:t>
            </a:r>
            <a:br>
              <a:rPr lang="en-US" altLang="zh-TW" sz="2500" dirty="0" smtClean="0">
                <a:latin typeface="Arial" charset="0"/>
                <a:ea typeface="新細明體" pitchFamily="18" charset="-120"/>
              </a:rPr>
            </a:br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(Abstract, Use case diagram).</a:t>
            </a: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Project Implementation</a:t>
            </a:r>
            <a:endParaRPr lang="en-US" altLang="zh-TW" sz="2500" dirty="0">
              <a:latin typeface="Arial" charset="0"/>
              <a:ea typeface="新細明體" pitchFamily="18" charset="-120"/>
            </a:endParaRP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PHP-The Programming Language</a:t>
            </a:r>
            <a:endParaRPr lang="en-US" altLang="zh-TW" sz="2500" dirty="0">
              <a:latin typeface="Arial" charset="0"/>
              <a:ea typeface="新細明體" pitchFamily="18" charset="-120"/>
            </a:endParaRP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Well defined flow of </a:t>
            </a:r>
            <a:r>
              <a:rPr lang="en-US" altLang="zh-TW" sz="2500" dirty="0">
                <a:latin typeface="Arial" charset="0"/>
                <a:ea typeface="新細明體" pitchFamily="18" charset="-120"/>
              </a:rPr>
              <a:t>P</a:t>
            </a:r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roject Execution</a:t>
            </a:r>
          </a:p>
          <a:p>
            <a:r>
              <a:rPr lang="en-US" altLang="zh-TW" sz="2500" dirty="0">
                <a:latin typeface="Arial" charset="0"/>
                <a:ea typeface="新細明體" pitchFamily="18" charset="-120"/>
              </a:rPr>
              <a:t>P</a:t>
            </a:r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erformance Issues/Results</a:t>
            </a: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Conclusion</a:t>
            </a: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References</a:t>
            </a:r>
            <a:endParaRPr lang="en-US" altLang="zh-TW" sz="2500" dirty="0">
              <a:latin typeface="Arial" charset="0"/>
              <a:ea typeface="新細明體" pitchFamily="18" charset="-120"/>
            </a:endParaRPr>
          </a:p>
          <a:p>
            <a:r>
              <a:rPr lang="en-US" altLang="zh-TW" sz="2500" dirty="0" smtClean="0">
                <a:latin typeface="Arial" charset="0"/>
                <a:ea typeface="新細明體" pitchFamily="18" charset="-120"/>
              </a:rPr>
              <a:t>Q &amp; A</a:t>
            </a:r>
            <a:endParaRPr lang="en-US" altLang="zh-TW" sz="25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4" name="Picture 3" descr="list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0" y="381000"/>
            <a:ext cx="1049198" cy="1295400"/>
          </a:xfrm>
          <a:prstGeom prst="rect">
            <a:avLst/>
          </a:prstGeom>
        </p:spPr>
      </p:pic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ransition advClick="0">
    <p:sndAc>
      <p:stSnd>
        <p:snd r:embed="rId2" name="laser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10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" dur="10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" dur="10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2" dur="10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3" dur="10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4" dur="10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8" dur="10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9" dur="10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0" dur="10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4" dur="10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5" dur="10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6" dur="10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0" dur="10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" dur="10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2" dur="10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6" dur="10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7" dur="10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8" dur="10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2" dur="10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3" dur="10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4" dur="10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8" dur="10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9" dur="10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50" dur="10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home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edit profile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0"/>
            <a:ext cx="639324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forum main page</a:t>
            </a:r>
            <a:endParaRPr lang="en-IN" dirty="0"/>
          </a:p>
        </p:txBody>
      </p:sp>
      <p:pic>
        <p:nvPicPr>
          <p:cNvPr id="7170" name="Picture 3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83544" y="2214563"/>
            <a:ext cx="6210299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subject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860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list in a subject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4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in a discussion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comments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contact form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Welcome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Recap of II Review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625" y="2214563"/>
            <a:ext cx="7958138" cy="4186237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eCampus Portal is an online test portal where each college can register themselves and make use of these services.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There are three levels of users: Admin, Faculty and Students.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This Portal also provides a discussion forum for the students to interact with their faculty outside the classroom.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Any authenticated student/faculty can start a discussion on any topic.</a:t>
            </a:r>
            <a:endParaRPr lang="en-US" altLang="zh-TW" sz="2400" dirty="0" smtClean="0">
              <a:latin typeface="Arial" pitchFamily="34" charset="0"/>
              <a:ea typeface="新細明體" pitchFamily="18" charset="-12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841242"/>
            <a:ext cx="685800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ABSTRACT</a:t>
            </a:r>
            <a:endParaRPr lang="en-US" sz="40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rec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1400" y="304800"/>
            <a:ext cx="1447800" cy="1371600"/>
          </a:xfrm>
          <a:prstGeom prst="rect">
            <a:avLst/>
          </a:prstGeom>
        </p:spPr>
      </p:pic>
      <p:pic>
        <p:nvPicPr>
          <p:cNvPr id="6" name="Picture 5" descr="ecamp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6400800"/>
            <a:ext cx="1905000" cy="4572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dvAuto="50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6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en-IN" dirty="0"/>
          </a:p>
        </p:txBody>
      </p:sp>
      <p:pic>
        <p:nvPicPr>
          <p:cNvPr id="15362" name="Picture 6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83544" y="2214563"/>
            <a:ext cx="6210299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8700" cy="1143000"/>
          </a:xfrm>
        </p:spPr>
        <p:txBody>
          <a:bodyPr/>
          <a:lstStyle/>
          <a:p>
            <a:r>
              <a:rPr lang="en-US" dirty="0" smtClean="0"/>
              <a:t>Test Results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7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Test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5" name="Picture 7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Registration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1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1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generation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1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1336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Pattern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1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material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1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Recap of II Review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9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5800" y="1935163"/>
            <a:ext cx="8458200" cy="492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28600" y="1905000"/>
            <a:ext cx="381000" cy="45704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USECASE DIAGRAM</a:t>
            </a:r>
          </a:p>
          <a:p>
            <a:pPr algn="ctr"/>
            <a:r>
              <a:rPr lang="en-US" sz="12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(1)</a:t>
            </a:r>
            <a:endParaRPr lang="en-US" sz="12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rec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457200"/>
            <a:ext cx="1447800" cy="1371600"/>
          </a:xfrm>
          <a:prstGeom prst="rect">
            <a:avLst/>
          </a:prstGeom>
        </p:spPr>
      </p:pic>
      <p:pic>
        <p:nvPicPr>
          <p:cNvPr id="6" name="Picture 5" descr="ecamp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Question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IN" dirty="0"/>
          </a:p>
        </p:txBody>
      </p:sp>
      <p:pic>
        <p:nvPicPr>
          <p:cNvPr id="24578" name="Picture 1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362200"/>
            <a:ext cx="61531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forum subject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1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2098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List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1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0574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comments in a forum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1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612457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85800"/>
            <a:ext cx="7391400" cy="1143000"/>
          </a:xfrm>
        </p:spPr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Performance Issue/Results</a:t>
            </a:r>
            <a:endParaRPr lang="zh-TW" altLang="en-US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6" name="Content Placeholder 5" descr="performanc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7200" y="381001"/>
            <a:ext cx="1007752" cy="1219200"/>
          </a:xfrm>
        </p:spPr>
      </p:pic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838200"/>
            <a:ext cx="7378700" cy="1143000"/>
          </a:xfrm>
        </p:spPr>
        <p:txBody>
          <a:bodyPr/>
          <a:lstStyle/>
          <a:p>
            <a:r>
              <a:rPr lang="en-US" dirty="0" smtClean="0"/>
              <a:t>Conclusion </a:t>
            </a:r>
            <a:r>
              <a:rPr lang="en-US" altLang="zh-TW" sz="4000" dirty="0">
                <a:latin typeface="Arial" charset="0"/>
                <a:ea typeface="新細明體" pitchFamily="18" charset="-120"/>
              </a:rPr>
              <a:t/>
            </a:r>
            <a:br>
              <a:rPr lang="en-US" altLang="zh-TW" sz="4000" dirty="0">
                <a:latin typeface="Arial" charset="0"/>
                <a:ea typeface="新細明體" pitchFamily="18" charset="-120"/>
              </a:rPr>
            </a:br>
            <a:endParaRPr lang="zh-TW" altLang="en-US" sz="40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58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38200" y="2590800"/>
            <a:ext cx="7958138" cy="3881437"/>
          </a:xfrm>
        </p:spPr>
        <p:txBody>
          <a:bodyPr/>
          <a:lstStyle/>
          <a:p>
            <a:r>
              <a:rPr lang="en-US" sz="2550" dirty="0" smtClean="0">
                <a:latin typeface="Arial" pitchFamily="34" charset="0"/>
              </a:rPr>
              <a:t>This application helps student to interact with their faculty outside the classroom.</a:t>
            </a:r>
          </a:p>
          <a:p>
            <a:r>
              <a:rPr lang="en-US" sz="2550" dirty="0" smtClean="0">
                <a:latin typeface="Arial" pitchFamily="34" charset="0"/>
              </a:rPr>
              <a:t>The students can analyze themselves by taking the customized tests set by faculty and even utilize the materials shared by them.</a:t>
            </a:r>
          </a:p>
          <a:p>
            <a:r>
              <a:rPr lang="en-US" sz="2550" dirty="0" smtClean="0">
                <a:latin typeface="Arial" pitchFamily="34" charset="0"/>
              </a:rPr>
              <a:t> Thus helping students both academically and non-academically.</a:t>
            </a:r>
          </a:p>
          <a:p>
            <a:pPr>
              <a:buFont typeface="Wingdings" pitchFamily="2" charset="2"/>
              <a:buNone/>
            </a:pPr>
            <a:endParaRPr lang="en-US" altLang="zh-TW" sz="18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4" name="Picture 3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  <p:pic>
        <p:nvPicPr>
          <p:cNvPr id="5" name="Picture 4" descr="Bubble_therefo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28600"/>
            <a:ext cx="176830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5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5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 advAuto="50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References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514600"/>
            <a:ext cx="7958138" cy="3881437"/>
          </a:xfrm>
        </p:spPr>
        <p:txBody>
          <a:bodyPr/>
          <a:lstStyle/>
          <a:p>
            <a:r>
              <a:rPr lang="en-US" sz="2400" dirty="0" smtClean="0"/>
              <a:t>PHP MANUAL  : </a:t>
            </a:r>
            <a:r>
              <a:rPr lang="en-US" sz="2400" u="sng" dirty="0" smtClean="0">
                <a:hlinkClick r:id="rId2"/>
              </a:rPr>
              <a:t>http://www.php.net/manual/en/index.php</a:t>
            </a:r>
            <a:endParaRPr lang="en-US" sz="2400" u="sng" dirty="0" smtClean="0"/>
          </a:p>
          <a:p>
            <a:endParaRPr lang="en-IN" sz="2400" dirty="0" smtClean="0"/>
          </a:p>
          <a:p>
            <a:r>
              <a:rPr lang="en-US" sz="2400" dirty="0" smtClean="0"/>
              <a:t>MONGO DOCS : </a:t>
            </a:r>
            <a:r>
              <a:rPr lang="en-US" sz="2400" u="sng" dirty="0" smtClean="0">
                <a:hlinkClick r:id="rId3"/>
              </a:rPr>
              <a:t>http://docs.mongodb.org/manual/</a:t>
            </a:r>
            <a:r>
              <a:rPr lang="en-US" sz="2400" dirty="0" smtClean="0"/>
              <a:t>	</a:t>
            </a:r>
            <a:endParaRPr lang="en-IN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BOOTSTRAP     : </a:t>
            </a:r>
            <a:r>
              <a:rPr lang="en-US" sz="2400" u="sng" dirty="0" smtClean="0">
                <a:solidFill>
                  <a:srgbClr val="002060"/>
                </a:solidFill>
                <a:hlinkClick r:id="rId4"/>
              </a:rPr>
              <a:t>http://twitter.github.com/bootstrap/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4" name="Picture 3" descr="referenc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609600"/>
            <a:ext cx="990600" cy="1087894"/>
          </a:xfrm>
          <a:prstGeom prst="rect">
            <a:avLst/>
          </a:prstGeom>
        </p:spPr>
      </p:pic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3" presetClass="entr" presetSubtype="52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 advAuto="50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Q &amp; A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76889" y="2967335"/>
            <a:ext cx="544411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7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empus Sans ITC" pitchFamily="82" charset="0"/>
              </a:rPr>
              <a:t>Any Queries?</a:t>
            </a:r>
            <a:endParaRPr lang="en-US" sz="7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empus Sans ITC" pitchFamily="82" charset="0"/>
            </a:endParaRPr>
          </a:p>
        </p:txBody>
      </p:sp>
      <p:pic>
        <p:nvPicPr>
          <p:cNvPr id="5" name="Picture 4" descr="needhel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81000"/>
            <a:ext cx="1147572" cy="1371600"/>
          </a:xfrm>
          <a:prstGeom prst="rect">
            <a:avLst/>
          </a:prstGeom>
        </p:spPr>
      </p:pic>
      <p:pic>
        <p:nvPicPr>
          <p:cNvPr id="6" name="Picture 5" descr="ecamp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8839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ecampu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Recap of II Review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1905000"/>
            <a:ext cx="381000" cy="45704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USECASE DIAGRAM</a:t>
            </a:r>
          </a:p>
          <a:p>
            <a:pPr algn="ctr"/>
            <a:r>
              <a:rPr lang="en-US" sz="12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(2)</a:t>
            </a:r>
            <a:endParaRPr lang="en-US" sz="12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62000" y="1905000"/>
            <a:ext cx="8610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rec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457200"/>
            <a:ext cx="1447800" cy="1371600"/>
          </a:xfrm>
          <a:prstGeom prst="rect">
            <a:avLst/>
          </a:prstGeom>
        </p:spPr>
      </p:pic>
      <p:pic>
        <p:nvPicPr>
          <p:cNvPr id="7" name="Picture 6" descr="ecamp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7378700" cy="1143000"/>
          </a:xfrm>
        </p:spPr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Project Implementation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4" name="Picture 3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  <p:pic>
        <p:nvPicPr>
          <p:cNvPr id="5" name="Picture 4" descr="goal_puzzle_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14350"/>
            <a:ext cx="1447800" cy="10858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7378700" cy="1143000"/>
          </a:xfrm>
        </p:spPr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PHP</a:t>
            </a:r>
            <a:br>
              <a:rPr lang="en-US" altLang="zh-TW" dirty="0" smtClean="0">
                <a:latin typeface="Arial" charset="0"/>
                <a:ea typeface="新細明體" pitchFamily="18" charset="-120"/>
              </a:rPr>
            </a:br>
            <a:r>
              <a:rPr lang="en-US" altLang="zh-TW" sz="2800" dirty="0" smtClean="0">
                <a:latin typeface="Arial" charset="0"/>
                <a:ea typeface="新細明體" pitchFamily="18" charset="-120"/>
              </a:rPr>
              <a:t>The Programming Language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214563"/>
            <a:ext cx="8462963" cy="3881437"/>
          </a:xfrm>
        </p:spPr>
        <p:txBody>
          <a:bodyPr/>
          <a:lstStyle/>
          <a:p>
            <a:pPr lvl="2">
              <a:lnSpc>
                <a:spcPct val="90000"/>
              </a:lnSpc>
              <a:buNone/>
            </a:pPr>
            <a:r>
              <a:rPr lang="en-US" altLang="zh-TW" dirty="0" smtClean="0">
                <a:latin typeface="Arial" charset="0"/>
                <a:ea typeface="新細明體" pitchFamily="18" charset="-120"/>
              </a:rPr>
              <a:t>PHP: Hypertext Processor 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dirty="0" smtClean="0">
                <a:latin typeface="Arial" charset="0"/>
                <a:ea typeface="新細明體" pitchFamily="18" charset="-120"/>
              </a:rPr>
              <a:t>• Interpreted language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Easy to get something done fast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Problems when size and complexity grow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Performance penalty (though addressed in later </a:t>
            </a:r>
            <a:r>
              <a:rPr lang="en-US" altLang="zh-TW" sz="2000" dirty="0" err="1" smtClean="0">
                <a:latin typeface="Arial" charset="0"/>
                <a:ea typeface="新細明體" pitchFamily="18" charset="-120"/>
              </a:rPr>
              <a:t>Zend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 engine)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dirty="0" smtClean="0">
                <a:latin typeface="Arial" charset="0"/>
                <a:ea typeface="新細明體" pitchFamily="18" charset="-120"/>
              </a:rPr>
              <a:t>• Language in evolution.PHP 5 adds exception handling. OOP is also an add-on since PHP4, PHP5 perfects it 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most OOP concepts and keywords are like in java: class, extends, interface, private, protected, etc.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exceptions are like in Java (try/catch, etc)</a:t>
            </a:r>
            <a:endParaRPr lang="en-US" altLang="zh-TW" sz="20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752600"/>
            <a:ext cx="521427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WHAT</a:t>
            </a:r>
          </a:p>
          <a:p>
            <a:pPr algn="ctr"/>
            <a:endParaRPr lang="en-US" sz="28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 </a:t>
            </a:r>
          </a:p>
          <a:p>
            <a:pPr algn="ctr"/>
            <a:endParaRPr lang="en-US" sz="28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PHP</a:t>
            </a:r>
            <a:endParaRPr lang="en-US" sz="28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  <p:pic>
        <p:nvPicPr>
          <p:cNvPr id="6" name="Picture 5" descr="PH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533400"/>
            <a:ext cx="1320800" cy="9906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2" advAuto="50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PHP</a:t>
            </a:r>
            <a:br>
              <a:rPr lang="en-US" altLang="zh-TW" dirty="0" smtClean="0">
                <a:latin typeface="Arial" charset="0"/>
                <a:ea typeface="新細明體" pitchFamily="18" charset="-120"/>
              </a:rPr>
            </a:br>
            <a:r>
              <a:rPr lang="en-US" altLang="zh-TW" sz="2800" dirty="0" smtClean="0">
                <a:latin typeface="Arial" charset="0"/>
                <a:ea typeface="新細明體" pitchFamily="18" charset="-120"/>
              </a:rPr>
              <a:t>The Programming Language</a:t>
            </a:r>
            <a:endParaRPr lang="en-US" altLang="zh-TW" sz="28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57400"/>
            <a:ext cx="7958138" cy="3881437"/>
          </a:xfrm>
        </p:spPr>
        <p:txBody>
          <a:bodyPr/>
          <a:lstStyle/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The most often case where PHP is used -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• Escaping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&lt;?</a:t>
            </a:r>
            <a:r>
              <a:rPr lang="en-US" altLang="zh-TW" sz="2000" dirty="0" err="1" smtClean="0">
                <a:latin typeface="Arial" charset="0"/>
                <a:ea typeface="新細明體" pitchFamily="18" charset="-120"/>
              </a:rPr>
              <a:t>php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 …. ?&gt;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&lt;? …. ?&gt;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&lt;script language=”</a:t>
            </a:r>
            <a:r>
              <a:rPr lang="en-US" altLang="zh-TW" sz="2000" dirty="0" err="1" smtClean="0">
                <a:latin typeface="Arial" charset="0"/>
                <a:ea typeface="新細明體" pitchFamily="18" charset="-120"/>
              </a:rPr>
              <a:t>php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” &gt; ….&lt;/script&gt;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&lt;% .... %&gt;, &lt;%=. … %&gt; like ASP and JSP</a:t>
            </a:r>
          </a:p>
          <a:p>
            <a:pPr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• Like in JSP, escaping can be interrupted to write some HTML.</a:t>
            </a:r>
          </a:p>
          <a:p>
            <a:pPr>
              <a:buNone/>
            </a:pP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&lt;?</a:t>
            </a:r>
            <a:r>
              <a:rPr lang="en-US" altLang="zh-TW" sz="1800" dirty="0" err="1" smtClean="0">
                <a:latin typeface="Arial" charset="0"/>
                <a:ea typeface="新細明體" pitchFamily="18" charset="-120"/>
              </a:rPr>
              <a:t>php</a:t>
            </a:r>
            <a:endParaRPr lang="en-US" altLang="zh-TW" sz="1800" dirty="0" smtClean="0">
              <a:latin typeface="Arial" charset="0"/>
              <a:ea typeface="新細明體" pitchFamily="18" charset="-120"/>
            </a:endParaRPr>
          </a:p>
          <a:p>
            <a:pPr>
              <a:buNone/>
            </a:pP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if ($expression) { </a:t>
            </a:r>
          </a:p>
          <a:p>
            <a:pPr>
              <a:buNone/>
            </a:pP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?&gt;</a:t>
            </a:r>
          </a:p>
          <a:p>
            <a:pPr>
              <a:buNone/>
            </a:pP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&lt;b&gt;This is true.&lt;/b&gt;</a:t>
            </a:r>
          </a:p>
          <a:p>
            <a:pPr>
              <a:buNone/>
            </a:pP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&lt;?</a:t>
            </a:r>
            <a:r>
              <a:rPr lang="en-US" altLang="zh-TW" sz="1800" dirty="0" err="1" smtClean="0">
                <a:latin typeface="Arial" charset="0"/>
                <a:ea typeface="新細明體" pitchFamily="18" charset="-120"/>
              </a:rPr>
              <a:t>php</a:t>
            </a: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 } ?&gt;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828800"/>
            <a:ext cx="609600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PHP</a:t>
            </a:r>
          </a:p>
          <a:p>
            <a:pPr algn="ctr"/>
            <a:endParaRPr lang="en-US" sz="2800" b="1" cap="none" spc="0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I</a:t>
            </a: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N</a:t>
            </a:r>
          </a:p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HTML</a:t>
            </a:r>
            <a:endParaRPr lang="en-US" sz="28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  <p:pic>
        <p:nvPicPr>
          <p:cNvPr id="6" name="Picture 5" descr="PH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67600" y="381000"/>
            <a:ext cx="13208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allAtOnce"/>
      <p:bldP spid="4" grpId="0" build="p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7378700" cy="1143000"/>
          </a:xfrm>
        </p:spPr>
        <p:txBody>
          <a:bodyPr/>
          <a:lstStyle/>
          <a:p>
            <a:r>
              <a:rPr lang="en-US" altLang="zh-TW" dirty="0" smtClean="0">
                <a:latin typeface="Arial" charset="0"/>
                <a:ea typeface="新細明體" pitchFamily="18" charset="-120"/>
              </a:rPr>
              <a:t>PHP</a:t>
            </a:r>
            <a:br>
              <a:rPr lang="en-US" altLang="zh-TW" dirty="0" smtClean="0">
                <a:latin typeface="Arial" charset="0"/>
                <a:ea typeface="新細明體" pitchFamily="18" charset="-120"/>
              </a:rPr>
            </a:br>
            <a:r>
              <a:rPr lang="en-US" altLang="zh-TW" sz="2800" dirty="0" smtClean="0">
                <a:latin typeface="Arial" charset="0"/>
                <a:ea typeface="新細明體" pitchFamily="18" charset="-120"/>
              </a:rPr>
              <a:t>The Programming Language</a:t>
            </a:r>
            <a:endParaRPr lang="en-US" altLang="zh-TW" dirty="0">
              <a:latin typeface="Arial" charset="0"/>
              <a:ea typeface="新細明體" pitchFamily="18" charset="-12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14600"/>
            <a:ext cx="4419600" cy="3881437"/>
          </a:xfrm>
        </p:spPr>
        <p:txBody>
          <a:bodyPr/>
          <a:lstStyle/>
          <a:p>
            <a:pPr lvl="2">
              <a:lnSpc>
                <a:spcPct val="90000"/>
              </a:lnSpc>
              <a:buNone/>
            </a:pPr>
            <a:r>
              <a:rPr lang="en-US" altLang="zh-TW" sz="2800" dirty="0" smtClean="0">
                <a:latin typeface="Arial" charset="0"/>
                <a:ea typeface="新細明體" pitchFamily="18" charset="-120"/>
              </a:rPr>
              <a:t>• 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HTTP authentication, cookies, file uploads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• Remote files (like </a:t>
            </a:r>
            <a:r>
              <a:rPr lang="en-US" altLang="zh-TW" sz="2000" dirty="0" err="1" smtClean="0">
                <a:latin typeface="Arial" charset="0"/>
                <a:ea typeface="新細明體" pitchFamily="18" charset="-120"/>
              </a:rPr>
              <a:t>java.net.URLConnection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• Connections (like </a:t>
            </a:r>
            <a:r>
              <a:rPr lang="en-US" altLang="zh-TW" sz="2000" dirty="0" err="1" smtClean="0">
                <a:latin typeface="Arial" charset="0"/>
                <a:ea typeface="新細明體" pitchFamily="18" charset="-120"/>
              </a:rPr>
              <a:t>java.net.Socket</a:t>
            </a: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• Persistent db connections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zh-TW" sz="2000" dirty="0" smtClean="0">
                <a:latin typeface="Arial" charset="0"/>
                <a:ea typeface="新細明體" pitchFamily="18" charset="-120"/>
              </a:rPr>
              <a:t>– </a:t>
            </a: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Normally db connections are defined with</a:t>
            </a:r>
            <a:br>
              <a:rPr lang="en-US" altLang="zh-TW" sz="1800" dirty="0" smtClean="0">
                <a:latin typeface="Arial" charset="0"/>
                <a:ea typeface="新細明體" pitchFamily="18" charset="-120"/>
              </a:rPr>
            </a:b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engine specific functions as external </a:t>
            </a:r>
            <a:br>
              <a:rPr lang="en-US" altLang="zh-TW" sz="1800" dirty="0" smtClean="0">
                <a:latin typeface="Arial" charset="0"/>
                <a:ea typeface="新細明體" pitchFamily="18" charset="-120"/>
              </a:rPr>
            </a:b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resources. Each access would open its</a:t>
            </a:r>
            <a:br>
              <a:rPr lang="en-US" altLang="zh-TW" sz="1800" dirty="0" smtClean="0">
                <a:latin typeface="Arial" charset="0"/>
                <a:ea typeface="新細明體" pitchFamily="18" charset="-120"/>
              </a:rPr>
            </a:br>
            <a:r>
              <a:rPr lang="en-US" altLang="zh-TW" sz="1800" dirty="0" smtClean="0">
                <a:latin typeface="Arial" charset="0"/>
                <a:ea typeface="新細明體" pitchFamily="18" charset="-120"/>
              </a:rPr>
              <a:t>connection, that is expensive.</a:t>
            </a:r>
            <a:endParaRPr lang="en-US" altLang="zh-TW" sz="18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38400"/>
            <a:ext cx="521427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FEATURES</a:t>
            </a:r>
            <a:endParaRPr lang="en-US" sz="28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ecamp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6238875"/>
            <a:ext cx="1933575" cy="619125"/>
          </a:xfrm>
          <a:prstGeom prst="rect">
            <a:avLst/>
          </a:prstGeom>
        </p:spPr>
      </p:pic>
      <p:pic>
        <p:nvPicPr>
          <p:cNvPr id="6" name="Picture 5" descr="PH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533400"/>
            <a:ext cx="1320800" cy="990600"/>
          </a:xfrm>
          <a:prstGeom prst="rect">
            <a:avLst/>
          </a:prstGeom>
        </p:spPr>
      </p:pic>
      <p:pic>
        <p:nvPicPr>
          <p:cNvPr id="7" name="Picture 6" descr="php_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133600"/>
            <a:ext cx="44958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"/>
                            </p:stCondLst>
                            <p:childTnLst>
                              <p:par>
                                <p:cTn id="20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50"/>
                            </p:stCondLst>
                            <p:childTnLst>
                              <p:par>
                                <p:cTn id="3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50"/>
                            </p:stCondLst>
                            <p:childTnLst>
                              <p:par>
                                <p:cTn id="41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 bldLvl="3" advAuto="0"/>
      <p:bldP spid="4" grpId="0"/>
    </p:bldLst>
  </p:timing>
</p:sld>
</file>

<file path=ppt/theme/theme1.xml><?xml version="1.0" encoding="utf-8"?>
<a:theme xmlns:a="http://schemas.openxmlformats.org/drawingml/2006/main" name="Straight Edge">
  <a:themeElements>
    <a:clrScheme name="Straight Edge 2">
      <a:dk1>
        <a:srgbClr val="003366"/>
      </a:dk1>
      <a:lt1>
        <a:srgbClr val="FFFFFF"/>
      </a:lt1>
      <a:dk2>
        <a:srgbClr val="003366"/>
      </a:dk2>
      <a:lt2>
        <a:srgbClr val="E3E2C7"/>
      </a:lt2>
      <a:accent1>
        <a:srgbClr val="CCCC99"/>
      </a:accent1>
      <a:accent2>
        <a:srgbClr val="003366"/>
      </a:accent2>
      <a:accent3>
        <a:srgbClr val="FFFFFF"/>
      </a:accent3>
      <a:accent4>
        <a:srgbClr val="002A56"/>
      </a:accent4>
      <a:accent5>
        <a:srgbClr val="E2E2CA"/>
      </a:accent5>
      <a:accent6>
        <a:srgbClr val="002D5C"/>
      </a:accent6>
      <a:hlink>
        <a:srgbClr val="003366"/>
      </a:hlink>
      <a:folHlink>
        <a:srgbClr val="800000"/>
      </a:folHlink>
    </a:clrScheme>
    <a:fontScheme name="Straight Edg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raight Edge 1">
        <a:dk1>
          <a:srgbClr val="008080"/>
        </a:dk1>
        <a:lt1>
          <a:srgbClr val="FFFFCC"/>
        </a:lt1>
        <a:dk2>
          <a:srgbClr val="009999"/>
        </a:dk2>
        <a:lt2>
          <a:srgbClr val="FFFF99"/>
        </a:lt2>
        <a:accent1>
          <a:srgbClr val="336699"/>
        </a:accent1>
        <a:accent2>
          <a:srgbClr val="FFFF99"/>
        </a:accent2>
        <a:accent3>
          <a:srgbClr val="AACACA"/>
        </a:accent3>
        <a:accent4>
          <a:srgbClr val="DADAAE"/>
        </a:accent4>
        <a:accent5>
          <a:srgbClr val="ADB8CA"/>
        </a:accent5>
        <a:accent6>
          <a:srgbClr val="E7E78A"/>
        </a:accent6>
        <a:hlink>
          <a:srgbClr val="FFFFCC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aight Edge 2">
        <a:dk1>
          <a:srgbClr val="003366"/>
        </a:dk1>
        <a:lt1>
          <a:srgbClr val="FFFFFF"/>
        </a:lt1>
        <a:dk2>
          <a:srgbClr val="003366"/>
        </a:dk2>
        <a:lt2>
          <a:srgbClr val="E3E2C7"/>
        </a:lt2>
        <a:accent1>
          <a:srgbClr val="CCCC99"/>
        </a:accent1>
        <a:accent2>
          <a:srgbClr val="003366"/>
        </a:accent2>
        <a:accent3>
          <a:srgbClr val="FFFFFF"/>
        </a:accent3>
        <a:accent4>
          <a:srgbClr val="002A56"/>
        </a:accent4>
        <a:accent5>
          <a:srgbClr val="E2E2CA"/>
        </a:accent5>
        <a:accent6>
          <a:srgbClr val="002D5C"/>
        </a:accent6>
        <a:hlink>
          <a:srgbClr val="003366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DDDDDD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2D"/>
        </a:accent6>
        <a:hlink>
          <a:srgbClr val="80808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aight Edge 4">
        <a:dk1>
          <a:srgbClr val="5F5F5F"/>
        </a:dk1>
        <a:lt1>
          <a:srgbClr val="FFFFFF"/>
        </a:lt1>
        <a:dk2>
          <a:srgbClr val="003366"/>
        </a:dk2>
        <a:lt2>
          <a:srgbClr val="FFFFFF"/>
        </a:lt2>
        <a:accent1>
          <a:srgbClr val="7E003F"/>
        </a:accent1>
        <a:accent2>
          <a:srgbClr val="DDDDDD"/>
        </a:accent2>
        <a:accent3>
          <a:srgbClr val="AAADB8"/>
        </a:accent3>
        <a:accent4>
          <a:srgbClr val="DADADA"/>
        </a:accent4>
        <a:accent5>
          <a:srgbClr val="C0AAAF"/>
        </a:accent5>
        <a:accent6>
          <a:srgbClr val="C8C8C8"/>
        </a:accent6>
        <a:hlink>
          <a:srgbClr val="969696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Designs\Straight Edge.pot</Template>
  <TotalTime>2102</TotalTime>
  <Words>478</Words>
  <Application>Microsoft PowerPoint</Application>
  <PresentationFormat>On-screen Show (4:3)</PresentationFormat>
  <Paragraphs>120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Straight Edge</vt:lpstr>
      <vt:lpstr>eCampus Portal</vt:lpstr>
      <vt:lpstr>Outline</vt:lpstr>
      <vt:lpstr>Recap of II Review</vt:lpstr>
      <vt:lpstr>Recap of II Review</vt:lpstr>
      <vt:lpstr>Recap of II Review</vt:lpstr>
      <vt:lpstr>Project Implementation</vt:lpstr>
      <vt:lpstr>PHP The Programming Language</vt:lpstr>
      <vt:lpstr>PHP The Programming Language</vt:lpstr>
      <vt:lpstr>PHP The Programming Language</vt:lpstr>
      <vt:lpstr>Project Execution (Well Defined Flow)</vt:lpstr>
      <vt:lpstr>Admin Registration</vt:lpstr>
      <vt:lpstr>Admin Login</vt:lpstr>
      <vt:lpstr>Adding Departments</vt:lpstr>
      <vt:lpstr>Departments stored successfully</vt:lpstr>
      <vt:lpstr>Adding Subjects</vt:lpstr>
      <vt:lpstr>View Departments</vt:lpstr>
      <vt:lpstr>View Subjects</vt:lpstr>
      <vt:lpstr>Student Registration</vt:lpstr>
      <vt:lpstr>Student Login</vt:lpstr>
      <vt:lpstr>Student home page</vt:lpstr>
      <vt:lpstr>Student edit profile</vt:lpstr>
      <vt:lpstr>Materials Page</vt:lpstr>
      <vt:lpstr>Discussion forum main page</vt:lpstr>
      <vt:lpstr>Create new subject</vt:lpstr>
      <vt:lpstr>Topics list in a subject</vt:lpstr>
      <vt:lpstr>Comments in a discussion</vt:lpstr>
      <vt:lpstr>Add comments</vt:lpstr>
      <vt:lpstr>Student contact form</vt:lpstr>
      <vt:lpstr>Test Welcome Page</vt:lpstr>
      <vt:lpstr>Test Page</vt:lpstr>
      <vt:lpstr>Test Results</vt:lpstr>
      <vt:lpstr>Test Results</vt:lpstr>
      <vt:lpstr>Analyze Test</vt:lpstr>
      <vt:lpstr>Test Analysis</vt:lpstr>
      <vt:lpstr>Faculty Registration</vt:lpstr>
      <vt:lpstr>Faculty Login</vt:lpstr>
      <vt:lpstr>Pattern generation</vt:lpstr>
      <vt:lpstr>View Pattern</vt:lpstr>
      <vt:lpstr>Upload material</vt:lpstr>
      <vt:lpstr>Upload Question</vt:lpstr>
      <vt:lpstr>Material Page</vt:lpstr>
      <vt:lpstr>Discussion forum subject list</vt:lpstr>
      <vt:lpstr>Topic List</vt:lpstr>
      <vt:lpstr>Post comments in a forum</vt:lpstr>
      <vt:lpstr>Performance Issue/Results</vt:lpstr>
      <vt:lpstr>Conclusion  </vt:lpstr>
      <vt:lpstr>References</vt:lpstr>
      <vt:lpstr>Q &amp; A</vt:lpstr>
      <vt:lpstr>Slide 49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– 4th Presentation</dc:title>
  <dc:creator>Gary Lam</dc:creator>
  <cp:lastModifiedBy>Kavya</cp:lastModifiedBy>
  <cp:revision>115</cp:revision>
  <cp:lastPrinted>1601-01-01T00:00:00Z</cp:lastPrinted>
  <dcterms:created xsi:type="dcterms:W3CDTF">2002-03-05T04:53:20Z</dcterms:created>
  <dcterms:modified xsi:type="dcterms:W3CDTF">2013-04-25T06:16:55Z</dcterms:modified>
</cp:coreProperties>
</file>